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8" r:id="rId2"/>
    <p:sldId id="259" r:id="rId3"/>
    <p:sldId id="260" r:id="rId4"/>
    <p:sldId id="261" r:id="rId5"/>
    <p:sldId id="262" r:id="rId6"/>
    <p:sldId id="263" r:id="rId7"/>
    <p:sldId id="265" r:id="rId8"/>
    <p:sldId id="266" r:id="rId9"/>
    <p:sldId id="267" r:id="rId10"/>
    <p:sldId id="268" r:id="rId11"/>
    <p:sldId id="270" r:id="rId12"/>
    <p:sldId id="271" r:id="rId13"/>
    <p:sldId id="321" r:id="rId14"/>
    <p:sldId id="290" r:id="rId15"/>
    <p:sldId id="322" r:id="rId16"/>
    <p:sldId id="323" r:id="rId17"/>
    <p:sldId id="319" r:id="rId18"/>
    <p:sldId id="274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9" r:id="rId28"/>
    <p:sldId id="291" r:id="rId29"/>
    <p:sldId id="292" r:id="rId30"/>
    <p:sldId id="293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294" r:id="rId41"/>
    <p:sldId id="304" r:id="rId42"/>
    <p:sldId id="305" r:id="rId43"/>
    <p:sldId id="306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164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Users\swhanda\Documents\CyberOps\Cybersecurity%20Associate%20-%20Current%20Blueprint%20Tasks%20mapped%20to%20new%20blueprint%20v1.0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rAngAx val="0"/>
    </c:view3D>
    <c:floor>
      <c:thickness val="0"/>
      <c:spPr>
        <a:noFill/>
        <a:ln>
          <a:noFill/>
        </a:ln>
        <a:effectLst/>
      </c:spPr>
    </c:floor>
    <c:sideWall>
      <c:thickness val="0"/>
      <c:spPr>
        <a:noFill/>
        <a:ln>
          <a:noFill/>
        </a:ln>
        <a:effectLst/>
      </c:spPr>
    </c:sideWall>
    <c:backWall>
      <c:thickness val="0"/>
      <c:spPr>
        <a:noFill/>
        <a:ln>
          <a:noFill/>
        </a:ln>
        <a:effectLst/>
      </c:spPr>
    </c:backWall>
    <c:plotArea>
      <c:layout/>
      <c:pie3DChart>
        <c:varyColors val="1"/>
        <c:ser>
          <c:idx val="0"/>
          <c:order val="0"/>
          <c:spPr>
            <a:ln w="12700">
              <a:solidFill>
                <a:schemeClr val="accent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2700">
                <a:solidFill>
                  <a:schemeClr val="accent1"/>
                </a:solidFill>
              </a:ln>
            </c:spPr>
            <c:extLst xmlns:c16r2="http://schemas.microsoft.com/office/drawing/2015/06/chart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>
              <c:ext xmlns:c16="http://schemas.microsoft.com/office/drawing/2014/chart" uri="{C3380CC4-5D6E-409C-BE32-E72D297353CC}">
                <c16:uniqueId val="{00000001-10AE-7F46-A61F-CA55964BEE3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2700">
                <a:solidFill>
                  <a:schemeClr val="accent1"/>
                </a:solidFill>
              </a:ln>
            </c:spPr>
            <c:extLst xmlns:c16r2="http://schemas.microsoft.com/office/drawing/2015/06/chart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>
              <c:ext xmlns:c16="http://schemas.microsoft.com/office/drawing/2014/chart" uri="{C3380CC4-5D6E-409C-BE32-E72D297353CC}">
                <c16:uniqueId val="{00000003-10AE-7F46-A61F-CA55964BEE3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2700">
                <a:solidFill>
                  <a:schemeClr val="accent1"/>
                </a:solidFill>
              </a:ln>
            </c:spPr>
            <c:extLst xmlns:c16r2="http://schemas.microsoft.com/office/drawing/2015/06/chart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>
              <c:ext xmlns:c16="http://schemas.microsoft.com/office/drawing/2014/chart" uri="{C3380CC4-5D6E-409C-BE32-E72D297353CC}">
                <c16:uniqueId val="{00000005-10AE-7F46-A61F-CA55964BEE3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2700">
                <a:solidFill>
                  <a:schemeClr val="accent1"/>
                </a:solidFill>
              </a:ln>
            </c:spPr>
            <c:extLst xmlns:c16r2="http://schemas.microsoft.com/office/drawing/2015/06/chart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>
              <c:ext xmlns:c16="http://schemas.microsoft.com/office/drawing/2014/chart" uri="{C3380CC4-5D6E-409C-BE32-E72D297353CC}">
                <c16:uniqueId val="{00000007-10AE-7F46-A61F-CA55964BEE37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2700">
                <a:solidFill>
                  <a:schemeClr val="accent1"/>
                </a:solidFill>
              </a:ln>
            </c:spPr>
            <c:extLst xmlns:c16r2="http://schemas.microsoft.com/office/drawing/2015/06/chart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>
              <c:ext xmlns:c16="http://schemas.microsoft.com/office/drawing/2014/chart" uri="{C3380CC4-5D6E-409C-BE32-E72D297353CC}">
                <c16:uniqueId val="{00000009-10AE-7F46-A61F-CA55964BEE37}"/>
              </c:ext>
            </c:extLst>
          </c:dPt>
          <c:dLbls>
            <c:dLbl>
              <c:idx val="0"/>
              <c:layout>
                <c:manualLayout>
                  <c:x val="-0.18753255903720856"/>
                  <c:y val="0.1112403720617294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, </c:separator>
              <c:extLst xmlns:c16r2="http://schemas.microsoft.com/office/drawing/2015/06/chart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>
                <c:ext xmlns:c16="http://schemas.microsoft.com/office/drawing/2014/chart" uri="{C3380CC4-5D6E-409C-BE32-E72D297353CC}">
                  <c16:uniqueId val="{00000001-10AE-7F46-A61F-CA55964BEE37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10249020159244537"/>
                  <c:y val="-0.19100967049598694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, </c:separator>
              <c:extLst xmlns:c16r2="http://schemas.microsoft.com/office/drawing/2015/06/chart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>
                <c:ext xmlns:c16="http://schemas.microsoft.com/office/drawing/2014/chart" uri="{C3380CC4-5D6E-409C-BE32-E72D297353CC}">
                  <c16:uniqueId val="{00000003-10AE-7F46-A61F-CA55964BEE37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1.0520574278416461E-6"/>
                  <c:y val="-0.3134183585643768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, </c:separator>
              <c:extLst xmlns:c16r2="http://schemas.microsoft.com/office/drawing/2015/06/chart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>
                <c:ext xmlns:c16="http://schemas.microsoft.com/office/drawing/2014/chart" uri="{C3380CC4-5D6E-409C-BE32-E72D297353CC}">
                  <c16:uniqueId val="{00000005-10AE-7F46-A61F-CA55964BEE37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12487500160932541"/>
                  <c:y val="-0.15388789772987366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, </c:separator>
              <c:extLst xmlns:c16r2="http://schemas.microsoft.com/office/drawing/2015/06/chart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>
                <c:ext xmlns:c16="http://schemas.microsoft.com/office/drawing/2014/chart" uri="{C3380CC4-5D6E-409C-BE32-E72D297353CC}">
                  <c16:uniqueId val="{00000007-10AE-7F46-A61F-CA55964BEE37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16212712228298187"/>
                  <c:y val="0.10104570537805557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, </c:separator>
              <c:extLst xmlns:c16r2="http://schemas.microsoft.com/office/drawing/2015/06/chart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>
                <c:ext xmlns:c16="http://schemas.microsoft.com/office/drawing/2014/chart" uri="{C3380CC4-5D6E-409C-BE32-E72D297353CC}">
                  <c16:uniqueId val="{00000009-10AE-7F46-A61F-CA55964BEE37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 smtId="4294967295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eparator>, 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>
              <c:ext xmlns:c15="http://schemas.microsoft.com/office/drawing/2012/chart" uri="{CE6537A1-D6FC-4f65-9D91-7224C49458BB}"/>
            </c:extLst>
          </c:dLbls>
          <c:cat>
            <c:strRef>
              <c:f>'CBROPS-Details'!$A$7:$C$14</c:f>
              <c:strCache>
                <c:ptCount val="5"/>
                <c:pt idx="0">
                  <c:v>Host-Based Analysis</c:v>
                </c:pt>
                <c:pt idx="1">
                  <c:v>Network Intrusion Analysis</c:v>
                </c:pt>
                <c:pt idx="2">
                  <c:v>Security Concepts</c:v>
                </c:pt>
                <c:pt idx="3">
                  <c:v>Security Monitoring</c:v>
                </c:pt>
                <c:pt idx="4">
                  <c:v>Security Policies and Procedures</c:v>
                </c:pt>
              </c:strCache>
            </c:strRef>
          </c:cat>
          <c:val>
            <c:numRef>
              <c:f>'CBROPS-Details'!$D$7:$D$14</c:f>
              <c:numCache>
                <c:formatCode>0%</c:formatCode>
                <c:ptCount val="5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0.25</c:v>
                </c:pt>
                <c:pt idx="4">
                  <c:v>0.15</c:v>
                </c:pt>
              </c:numCache>
            </c:numRef>
          </c:val>
          <c:extLst xmlns:c16r2="http://schemas.microsoft.com/office/drawing/2015/06/chart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>
            <c:ext xmlns:c16="http://schemas.microsoft.com/office/drawing/2014/chart" uri="{C3380CC4-5D6E-409C-BE32-E72D297353CC}">
              <c16:uniqueId val="{0000000A-10AE-7F46-A61F-CA55964BEE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28F128-1ACD-44BC-A6CA-6047DFFC9E7A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805D09-DA27-4E41-B1CE-FEE65586E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363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>
            <a:extLst>
              <a:ext uri="{FF2B5EF4-FFF2-40B4-BE49-F238E27FC236}">
                <a16:creationId xmlns:a16="http://schemas.microsoft.com/office/drawing/2014/main" xmlns="" id="{DECFF4C2-01A8-40A5-B79C-E903FF6C61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4" name="Notes Placeholder 2">
            <a:extLst>
              <a:ext uri="{FF2B5EF4-FFF2-40B4-BE49-F238E27FC236}">
                <a16:creationId xmlns:a16="http://schemas.microsoft.com/office/drawing/2014/main" xmlns="" id="{D647D199-31EC-4EB4-910D-AEFC32CD19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itchFamily="34" charset="-128"/>
                <a:cs typeface="ＭＳ Ｐゴシック" panose="020B0600070205080204" pitchFamily="34" charset="-128"/>
              </a:rPr>
              <a:t>Alignment of Courses to NIST Framework</a:t>
            </a:r>
          </a:p>
          <a:p>
            <a:r>
              <a:rPr lang="en-US" altLang="en-US">
                <a:ea typeface="ＭＳ Ｐゴシック" pitchFamily="34" charset="-128"/>
                <a:cs typeface="ＭＳ Ｐゴシック" panose="020B0600070205080204" pitchFamily="34" charset="-128"/>
              </a:rPr>
              <a:t>Alignment of the NetAcad courses to support skills building in the cybersecurity functions defined by the NIST Cybersecurity Framework...</a:t>
            </a:r>
          </a:p>
          <a:p>
            <a:endParaRPr lang="en-US" altLang="en-US">
              <a:ea typeface="ＭＳ Ｐゴシック" pitchFamily="34" charset="-128"/>
              <a:cs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itchFamily="34" charset="-128"/>
                <a:cs typeface="ＭＳ Ｐゴシック" panose="020B0600070205080204" pitchFamily="34" charset="-128"/>
              </a:rPr>
              <a:t>New or old positions – primarily same positions </a:t>
            </a:r>
          </a:p>
        </p:txBody>
      </p:sp>
    </p:spTree>
    <p:extLst>
      <p:ext uri="{BB962C8B-B14F-4D97-AF65-F5344CB8AC3E}">
        <p14:creationId xmlns:p14="http://schemas.microsoft.com/office/powerpoint/2010/main" val="3680750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ＭＳ Ｐゴシック" charset="0"/>
                <a:cs typeface="Calibri"/>
              </a:rPr>
              <a:t>Focus on things to consider</a:t>
            </a:r>
          </a:p>
          <a:p>
            <a:r>
              <a:rPr lang="en-US">
                <a:ea typeface="ＭＳ Ｐゴシック" charset="0"/>
                <a:cs typeface="Calibri"/>
              </a:rPr>
              <a:t>Vs tools </a:t>
            </a:r>
          </a:p>
          <a:p>
            <a:r>
              <a:rPr lang="en-US" err="1">
                <a:ea typeface="ＭＳ Ｐゴシック" charset="0"/>
                <a:cs typeface="Calibri"/>
              </a:rPr>
              <a:t>Diffrentiaors-</a:t>
            </a:r>
          </a:p>
          <a:p>
            <a:r>
              <a:rPr lang="en-US">
                <a:ea typeface="ＭＳ Ｐゴシック" charset="0"/>
                <a:cs typeface="Calibri"/>
              </a:rPr>
              <a:t> To describe/ consider  during the </a:t>
            </a:r>
          </a:p>
          <a:p>
            <a:r>
              <a:rPr lang="en-US">
                <a:ea typeface="ＭＳ Ｐゴシック" charset="0"/>
                <a:cs typeface="Calibri"/>
              </a:rPr>
              <a:t>Describe/explain</a:t>
            </a:r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23259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899BC-C56C-4DDF-8EFC-ACEDF4ACBF44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1DA7A-F865-4B77-B54F-6425E319BB6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899BC-C56C-4DDF-8EFC-ACEDF4ACBF44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1DA7A-F865-4B77-B54F-6425E319BB6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899BC-C56C-4DDF-8EFC-ACEDF4ACBF44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1DA7A-F865-4B77-B54F-6425E319BB6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602317"/>
            <a:ext cx="8277344" cy="4519083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94" indent="-171446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457189" indent="-165096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685783" indent="-10953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911012" indent="-171411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1082423" indent="-168236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455086"/>
            <a:ext cx="8345488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043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455089"/>
            <a:ext cx="8345488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 xmlns:p159="http://schemas.microsoft.com/office/powerpoint/2015/09/main"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767866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899BC-C56C-4DDF-8EFC-ACEDF4ACBF44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1DA7A-F865-4B77-B54F-6425E319BB6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899BC-C56C-4DDF-8EFC-ACEDF4ACBF44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1DA7A-F865-4B77-B54F-6425E319BB6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899BC-C56C-4DDF-8EFC-ACEDF4ACBF44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1DA7A-F865-4B77-B54F-6425E319BB6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899BC-C56C-4DDF-8EFC-ACEDF4ACBF44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1DA7A-F865-4B77-B54F-6425E319BB6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899BC-C56C-4DDF-8EFC-ACEDF4ACBF44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1DA7A-F865-4B77-B54F-6425E319BB6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899BC-C56C-4DDF-8EFC-ACEDF4ACBF44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1DA7A-F865-4B77-B54F-6425E319BB6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899BC-C56C-4DDF-8EFC-ACEDF4ACBF44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1DA7A-F865-4B77-B54F-6425E319BB6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899BC-C56C-4DDF-8EFC-ACEDF4ACBF44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1DA7A-F865-4B77-B54F-6425E319BB6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899BC-C56C-4DDF-8EFC-ACEDF4ACBF44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E1DA7A-F865-4B77-B54F-6425E319BB6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1025" y="1619250"/>
            <a:ext cx="7981950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0038" y="1157288"/>
            <a:ext cx="8543925" cy="454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6288" y="900113"/>
            <a:ext cx="7591425" cy="505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362075"/>
            <a:ext cx="8534400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71B97B8-36A7-8946-9661-B5C795692907}"/>
              </a:ext>
            </a:extLst>
          </p:cNvPr>
          <p:cNvSpPr txBox="1"/>
          <p:nvPr/>
        </p:nvSpPr>
        <p:spPr>
          <a:xfrm>
            <a:off x="60748" y="4225854"/>
            <a:ext cx="258066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178" eaLnBrk="0" hangingPunct="0">
              <a:defRPr/>
            </a:pPr>
            <a:r>
              <a:rPr lang="en-US" sz="1600" b="1" err="1">
                <a:solidFill>
                  <a:srgbClr val="005073"/>
                </a:solidFill>
                <a:latin typeface="CiscoSansTT" panose="020B0503020201020303" pitchFamily="34" charset="0"/>
                <a:ea typeface="ＭＳ Ｐゴシック" pitchFamily="34" charset="-128"/>
                <a:cs typeface="CiscoSansTT" panose="020B0503020201020303" pitchFamily="34" charset="0"/>
              </a:rPr>
              <a:t>CyberOps Associate</a:t>
            </a:r>
          </a:p>
          <a:p>
            <a:pPr marL="285729" indent="-285729" defTabSz="457178" eaLnBrk="0" hangingPunct="0">
              <a:buFont typeface="Arial"/>
              <a:buChar char="•"/>
              <a:defRPr/>
            </a:pPr>
            <a:r>
              <a:rPr lang="en-US" sz="1200">
                <a:solidFill>
                  <a:srgbClr val="005073"/>
                </a:solidFill>
                <a:latin typeface="CiscoSansTT ExtraLight" panose="020B0303020201020303" pitchFamily="34" charset="0"/>
                <a:ea typeface="ＭＳ Ｐゴシック" pitchFamily="34" charset="-128"/>
                <a:cs typeface="CiscoSansTT ExtraLight" panose="020B0303020201020303" pitchFamily="34" charset="0"/>
              </a:rPr>
              <a:t>Detecting Intrusions</a:t>
            </a:r>
          </a:p>
          <a:p>
            <a:pPr marL="285729" indent="-285729" defTabSz="457178" eaLnBrk="0" hangingPunct="0">
              <a:buFont typeface="Arial"/>
              <a:buChar char="•"/>
              <a:defRPr/>
            </a:pPr>
            <a:r>
              <a:rPr lang="en-US" sz="1200">
                <a:solidFill>
                  <a:srgbClr val="005073"/>
                </a:solidFill>
                <a:latin typeface="CiscoSansTT ExtraLight" panose="020B0303020201020303" pitchFamily="34" charset="0"/>
                <a:ea typeface="ＭＳ Ｐゴシック" pitchFamily="34" charset="-128"/>
                <a:cs typeface="CiscoSansTT ExtraLight" panose="020B0303020201020303" pitchFamily="34" charset="0"/>
              </a:rPr>
              <a:t>Monitoring, analyzing</a:t>
            </a:r>
          </a:p>
          <a:p>
            <a:pPr marL="285729" indent="-285729" defTabSz="457178" eaLnBrk="0" hangingPunct="0">
              <a:buFont typeface="Arial"/>
              <a:buChar char="•"/>
              <a:defRPr/>
            </a:pPr>
            <a:r>
              <a:rPr lang="en-US" sz="1200">
                <a:solidFill>
                  <a:srgbClr val="005073"/>
                </a:solidFill>
                <a:latin typeface="CiscoSansTT ExtraLight" panose="020B0303020201020303" pitchFamily="34" charset="0"/>
                <a:ea typeface="ＭＳ Ｐゴシック" pitchFamily="34" charset="-128"/>
                <a:cs typeface="CiscoSansTT ExtraLight" panose="020B0303020201020303" pitchFamily="34" charset="0"/>
              </a:rPr>
              <a:t>First response</a:t>
            </a:r>
          </a:p>
        </p:txBody>
      </p:sp>
      <p:pic>
        <p:nvPicPr>
          <p:cNvPr id="32771" name="Picture 2" descr="Identify, Detect, Respond, Protect, and Recover">
            <a:extLst>
              <a:ext uri="{FF2B5EF4-FFF2-40B4-BE49-F238E27FC236}">
                <a16:creationId xmlns:a16="http://schemas.microsoft.com/office/drawing/2014/main" xmlns="" id="{7C28E44C-E4ED-4DF1-8F35-82A11C95C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22100" y="1911862"/>
            <a:ext cx="3208338" cy="300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xmlns="" id="{56B1FD49-AAA0-A848-A953-30828BBB9D9C}"/>
              </a:ext>
            </a:extLst>
          </p:cNvPr>
          <p:cNvSpPr/>
          <p:nvPr/>
        </p:nvSpPr>
        <p:spPr>
          <a:xfrm rot="20203604">
            <a:off x="1998483" y="1676949"/>
            <a:ext cx="3170237" cy="3186113"/>
          </a:xfrm>
          <a:prstGeom prst="arc">
            <a:avLst>
              <a:gd name="adj1" fmla="val 4956610"/>
              <a:gd name="adj2" fmla="val 13237929"/>
            </a:avLst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457178" eaLnBrk="0" hangingPunct="0">
              <a:defRPr/>
            </a:pPr>
            <a:endParaRPr lang="en-US">
              <a:solidFill>
                <a:srgbClr val="282828"/>
              </a:solidFill>
              <a:latin typeface="CiscoSansTT ExtraLight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81ECDFB1-AD91-B548-A67D-357262EA415B}"/>
              </a:ext>
            </a:extLst>
          </p:cNvPr>
          <p:cNvSpPr/>
          <p:nvPr/>
        </p:nvSpPr>
        <p:spPr>
          <a:xfrm>
            <a:off x="2881746" y="2785269"/>
            <a:ext cx="1289050" cy="1287462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78" eaLnBrk="0" hangingPunct="0">
              <a:defRPr/>
            </a:pPr>
            <a:endParaRPr lang="en-US">
              <a:solidFill>
                <a:srgbClr val="005073"/>
              </a:solidFill>
              <a:latin typeface="CiscoSansTT Extra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3CA207A-EAA1-4894-A0E1-FD46213ACB1B}"/>
              </a:ext>
            </a:extLst>
          </p:cNvPr>
          <p:cNvSpPr txBox="1"/>
          <p:nvPr/>
        </p:nvSpPr>
        <p:spPr>
          <a:xfrm>
            <a:off x="2156859" y="4947286"/>
            <a:ext cx="303014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178">
              <a:defRPr/>
            </a:pPr>
            <a:r>
              <a:rPr lang="en-US" sz="1100">
                <a:solidFill>
                  <a:srgbClr val="282828"/>
                </a:solidFill>
                <a:latin typeface="CiscoSansTT ExtraLight"/>
              </a:rPr>
              <a:t>Alignment with National Institute of Standards and Technology (NIST) Cybersecurity Framework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01F13FCD-29DE-D246-A100-0983B73EDE10}"/>
              </a:ext>
            </a:extLst>
          </p:cNvPr>
          <p:cNvGrpSpPr/>
          <p:nvPr/>
        </p:nvGrpSpPr>
        <p:grpSpPr>
          <a:xfrm>
            <a:off x="5798234" y="2319273"/>
            <a:ext cx="3458208" cy="1962422"/>
            <a:chOff x="1006774" y="437135"/>
            <a:chExt cx="3458208" cy="196242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A2EBAF04-7475-F143-B22C-E660BE3DEDB5}"/>
                </a:ext>
              </a:extLst>
            </p:cNvPr>
            <p:cNvSpPr txBox="1"/>
            <p:nvPr/>
          </p:nvSpPr>
          <p:spPr>
            <a:xfrm>
              <a:off x="1030325" y="437135"/>
              <a:ext cx="343465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457178" eaLnBrk="0" hangingPunct="0">
                <a:defRPr/>
              </a:pPr>
              <a:r>
                <a:rPr lang="en-US" b="1">
                  <a:solidFill>
                    <a:srgbClr val="005073"/>
                  </a:solidFill>
                  <a:latin typeface="CiscoSansTT" panose="020B0503020201020303" pitchFamily="34" charset="0"/>
                  <a:ea typeface="ＭＳ Ｐゴシック" pitchFamily="34" charset="-128"/>
                  <a:cs typeface="CiscoSansTT" panose="020B0503020201020303" pitchFamily="34" charset="0"/>
                </a:rPr>
                <a:t>Typical Associate </a:t>
              </a:r>
            </a:p>
            <a:p>
              <a:pPr defTabSz="457178" eaLnBrk="0" hangingPunct="0">
                <a:defRPr/>
              </a:pPr>
              <a:r>
                <a:rPr lang="en-US" b="1">
                  <a:solidFill>
                    <a:srgbClr val="005073"/>
                  </a:solidFill>
                  <a:latin typeface="CiscoSansTT" panose="020B0503020201020303" pitchFamily="34" charset="0"/>
                  <a:ea typeface="ＭＳ Ｐゴシック" pitchFamily="34" charset="-128"/>
                  <a:cs typeface="CiscoSansTT" panose="020B0503020201020303" pitchFamily="34" charset="0"/>
                </a:rPr>
                <a:t>Positions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1C9EE328-B797-8A46-967E-BEF2FA69672F}"/>
                </a:ext>
              </a:extLst>
            </p:cNvPr>
            <p:cNvSpPr txBox="1"/>
            <p:nvPr/>
          </p:nvSpPr>
          <p:spPr>
            <a:xfrm>
              <a:off x="1006774" y="1076118"/>
              <a:ext cx="2263761" cy="1323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36" indent="-285736" defTabSz="457178">
                <a:buFont typeface="Arial" pitchFamily="34" charset="0"/>
                <a:buChar char="•"/>
                <a:defRPr/>
              </a:pPr>
              <a:r>
                <a:rPr lang="en-US" sz="1600">
                  <a:solidFill>
                    <a:srgbClr val="282828"/>
                  </a:solidFill>
                  <a:latin typeface="CiscoSansTT ExtraLight"/>
                </a:rPr>
                <a:t>SOC Analyst</a:t>
              </a:r>
            </a:p>
            <a:p>
              <a:pPr marL="285736" indent="-285736" defTabSz="457178">
                <a:buFont typeface="Arial" pitchFamily="34" charset="0"/>
                <a:buChar char="•"/>
                <a:defRPr/>
              </a:pPr>
              <a:r>
                <a:rPr lang="en-US" sz="1600">
                  <a:solidFill>
                    <a:srgbClr val="282828"/>
                  </a:solidFill>
                  <a:latin typeface="CiscoSansTT ExtraLight"/>
                </a:rPr>
                <a:t>Incident Responder</a:t>
              </a:r>
            </a:p>
            <a:p>
              <a:pPr marL="285736" indent="-285736" defTabSz="457178">
                <a:buFont typeface="Arial" pitchFamily="34" charset="0"/>
                <a:buChar char="•"/>
                <a:defRPr/>
              </a:pPr>
              <a:r>
                <a:rPr lang="en-US" sz="1600">
                  <a:solidFill>
                    <a:srgbClr val="282828"/>
                  </a:solidFill>
                  <a:latin typeface="CiscoSansTT ExtraLight"/>
                </a:rPr>
                <a:t>Digital Forensics</a:t>
              </a:r>
            </a:p>
            <a:p>
              <a:pPr marL="285736" indent="-285736" defTabSz="457178">
                <a:buFont typeface="Arial" pitchFamily="34" charset="0"/>
                <a:buChar char="•"/>
                <a:defRPr/>
              </a:pPr>
              <a:r>
                <a:rPr lang="en-US" sz="1600">
                  <a:solidFill>
                    <a:srgbClr val="282828"/>
                  </a:solidFill>
                  <a:latin typeface="CiscoSansTT ExtraLight"/>
                </a:rPr>
                <a:t>Auditor</a:t>
              </a:r>
            </a:p>
            <a:p>
              <a:pPr marL="285736" indent="-285736" defTabSz="457178">
                <a:buFont typeface="Arial" pitchFamily="34" charset="0"/>
                <a:buChar char="•"/>
                <a:defRPr/>
              </a:pPr>
              <a:endParaRPr lang="en-US" sz="1600">
                <a:solidFill>
                  <a:srgbClr val="282828"/>
                </a:solidFill>
                <a:latin typeface="CiscoSansTT ExtraLight"/>
              </a:endParaRPr>
            </a:p>
          </p:txBody>
        </p:sp>
      </p:grpSp>
      <p:sp>
        <p:nvSpPr>
          <p:cNvPr id="20" name="Title 2">
            <a:extLst>
              <a:ext uri="{FF2B5EF4-FFF2-40B4-BE49-F238E27FC236}">
                <a16:creationId xmlns:a16="http://schemas.microsoft.com/office/drawing/2014/main" xmlns="" id="{E54DCF8C-9057-8242-B9B5-52B6709D68F5}"/>
              </a:ext>
            </a:extLst>
          </p:cNvPr>
          <p:cNvSpPr txBox="1"/>
          <p:nvPr/>
        </p:nvSpPr>
        <p:spPr bwMode="auto">
          <a:xfrm>
            <a:off x="150276" y="1093385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/>
                <a:ea typeface="ＭＳ Ｐゴシック" charset="0"/>
              </a:defRPr>
            </a:lvl9pPr>
          </a:lstStyle>
          <a:p>
            <a:pPr defTabSz="684179">
              <a:defRPr/>
            </a:pPr>
            <a:r>
              <a:rPr lang="en-US" altLang="en-US" err="1">
                <a:solidFill>
                  <a:srgbClr val="005073"/>
                </a:solidFill>
                <a:latin typeface="CiscoSansTT ExtraLight"/>
              </a:rPr>
              <a:t>CyberOps Associate </a:t>
            </a:r>
            <a:r>
              <a:rPr lang="en-US">
                <a:solidFill>
                  <a:srgbClr val="005073"/>
                </a:solidFill>
                <a:latin typeface="CiscoSansTT ExtraLight"/>
              </a:rPr>
              <a:t>prepares students for Jobs</a:t>
            </a:r>
          </a:p>
        </p:txBody>
      </p:sp>
    </p:spTree>
    <p:extLst>
      <p:ext uri="{BB962C8B-B14F-4D97-AF65-F5344CB8AC3E}">
        <p14:creationId xmlns:p14="http://schemas.microsoft.com/office/powerpoint/2010/main" val="103434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5275" y="1543050"/>
            <a:ext cx="8553450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7688" y="1652588"/>
            <a:ext cx="8048625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97620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404938"/>
            <a:ext cx="8534400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65664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F71E293E-688D-F64B-BEE9-1D630116F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CyberOps Associate Certification exam topics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xmlns="" id="{D0BC8911-BA55-5A46-A1F5-CD314A66E126}"/>
              </a:ext>
            </a:extLst>
          </p:cNvPr>
          <p:cNvGraphicFramePr/>
          <p:nvPr/>
        </p:nvGraphicFramePr>
        <p:xfrm>
          <a:off x="2" y="1930401"/>
          <a:ext cx="5703111" cy="3441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F022CCA-7FA2-8245-A4F8-F5B260221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9770" y="4557021"/>
            <a:ext cx="1277840" cy="1277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DDF9488-D0CC-9540-8EFD-9E705E91B6BC}"/>
              </a:ext>
            </a:extLst>
          </p:cNvPr>
          <p:cNvSpPr txBox="1"/>
          <p:nvPr/>
        </p:nvSpPr>
        <p:spPr>
          <a:xfrm>
            <a:off x="5703113" y="2300980"/>
            <a:ext cx="30801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3" indent="-285743" defTabSz="457189">
              <a:buFont typeface="Arial" pitchFamily="34" charset="0"/>
              <a:buChar char="•"/>
              <a:defRPr/>
            </a:pPr>
            <a:endParaRPr lang="en-US">
              <a:solidFill>
                <a:srgbClr val="0D274D"/>
              </a:solidFill>
              <a:latin typeface="CiscoSansTT ExtraLight"/>
            </a:endParaRPr>
          </a:p>
          <a:p>
            <a:pPr marL="285743" indent="-285743" defTabSz="457189">
              <a:buFont typeface="Arial" pitchFamily="34" charset="0"/>
              <a:buChar char="•"/>
              <a:defRPr/>
            </a:pPr>
            <a:endParaRPr lang="en-US">
              <a:solidFill>
                <a:srgbClr val="0D274D"/>
              </a:solidFill>
              <a:latin typeface="CiscoSansTT ExtraLight"/>
            </a:endParaRPr>
          </a:p>
          <a:p>
            <a:pPr marL="285743" indent="-285743" defTabSz="457189">
              <a:buFont typeface="Arial" pitchFamily="34" charset="0"/>
              <a:buChar char="•"/>
              <a:defRPr/>
            </a:pPr>
            <a:endParaRPr lang="en-US">
              <a:solidFill>
                <a:srgbClr val="0D274D"/>
              </a:solidFill>
              <a:latin typeface="CiscoSansTT Extra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AB43529-0BAE-C945-8D8E-A7E4A7135956}"/>
              </a:ext>
            </a:extLst>
          </p:cNvPr>
          <p:cNvSpPr txBox="1"/>
          <p:nvPr/>
        </p:nvSpPr>
        <p:spPr>
          <a:xfrm>
            <a:off x="5703113" y="2204675"/>
            <a:ext cx="3229449" cy="29071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85766">
              <a:spcAft>
                <a:spcPts val="800"/>
              </a:spcAft>
              <a:defRPr/>
            </a:pPr>
            <a:r>
              <a:rPr lang="en-US" sz="2400">
                <a:solidFill>
                  <a:srgbClr val="00BCEB"/>
                </a:solidFill>
                <a:latin typeface="CiscoSansTT ExtraLight"/>
                <a:ea typeface="ＭＳ Ｐゴシック" charset="0"/>
              </a:rPr>
              <a:t>What’s new ?</a:t>
            </a:r>
          </a:p>
          <a:p>
            <a:pPr marL="342424" indent="-342424" defTabSz="457189">
              <a:spcAft>
                <a:spcPts val="800"/>
              </a:spcAft>
              <a:buFont typeface="Wingdings" pitchFamily="2" charset="2"/>
              <a:buChar char="v"/>
              <a:defRPr/>
            </a:pPr>
            <a:r>
              <a:rPr lang="en-US" sz="1388">
                <a:solidFill>
                  <a:srgbClr val="0D274D"/>
                </a:solidFill>
                <a:latin typeface="CiscoSansTT ExtraLight"/>
                <a:ea typeface="ＭＳ Ｐゴシック" charset="0"/>
              </a:rPr>
              <a:t>The focus is on Sec-Ops</a:t>
            </a:r>
          </a:p>
          <a:p>
            <a:pPr marL="342424" indent="-342424" defTabSz="457189">
              <a:spcAft>
                <a:spcPts val="800"/>
              </a:spcAft>
              <a:buFont typeface="Wingdings" pitchFamily="2" charset="2"/>
              <a:buChar char="v"/>
              <a:defRPr/>
            </a:pPr>
            <a:r>
              <a:rPr lang="en-US" sz="1388">
                <a:solidFill>
                  <a:srgbClr val="0D274D"/>
                </a:solidFill>
                <a:latin typeface="CiscoSansTT ExtraLight"/>
                <a:ea typeface="ＭＳ Ｐゴシック" charset="0"/>
              </a:rPr>
              <a:t>It is simplified – moving from 2 exams to 1 exam</a:t>
            </a:r>
            <a:endParaRPr lang="en-US" sz="1388">
              <a:solidFill>
                <a:srgbClr val="282828"/>
              </a:solidFill>
              <a:latin typeface="CiscoSansTT ExtraLight"/>
              <a:ea typeface="ＭＳ Ｐゴシック"/>
            </a:endParaRPr>
          </a:p>
          <a:p>
            <a:pPr marL="342424" indent="-342424" defTabSz="609555">
              <a:buFont typeface="Wingdings" pitchFamily="2" charset="2"/>
              <a:buChar char="v"/>
              <a:defRPr/>
            </a:pPr>
            <a:fld id="{C7F82F37-E250-E34F-9127-A9F8A50BDC39}" type="CATEGORYNAME">
              <a:rPr lang="en-US" sz="1388">
                <a:solidFill>
                  <a:srgbClr val="0D274D"/>
                </a:solidFill>
                <a:latin typeface="CiscoSansTT ExtraLight"/>
                <a:ea typeface="ＭＳ Ｐゴシック" charset="0"/>
              </a:rPr>
              <a:pPr marL="342424" indent="-342424" defTabSz="609555">
                <a:buFont typeface="Wingdings" pitchFamily="2" charset="2"/>
                <a:buChar char="v"/>
                <a:defRPr/>
              </a:pPr>
              <a:t>Security Policies and Procedures</a:t>
            </a:fld>
            <a:r>
              <a:rPr lang="en-US" sz="1388">
                <a:solidFill>
                  <a:srgbClr val="0D274D"/>
                </a:solidFill>
                <a:latin typeface="CiscoSansTT ExtraLight"/>
                <a:ea typeface="ＭＳ Ｐゴシック" charset="0"/>
              </a:rPr>
              <a:t> is a new exam topic</a:t>
            </a:r>
          </a:p>
          <a:p>
            <a:pPr marL="342424" indent="-342424" defTabSz="609555">
              <a:buFont typeface="Wingdings" pitchFamily="2" charset="2"/>
              <a:buChar char="v"/>
              <a:defRPr/>
            </a:pPr>
            <a:r>
              <a:rPr lang="en-US" sz="1388">
                <a:solidFill>
                  <a:srgbClr val="0D274D"/>
                </a:solidFill>
                <a:latin typeface="CiscoSansTT ExtraLight"/>
                <a:ea typeface="ＭＳ Ｐゴシック" charset="0"/>
              </a:rPr>
              <a:t>It is more vendor neutral </a:t>
            </a:r>
            <a:endParaRPr lang="en-US" sz="1388">
              <a:solidFill>
                <a:srgbClr val="0D274D"/>
              </a:solidFill>
              <a:latin typeface="CiscoSansTT ExtraLight"/>
            </a:endParaRPr>
          </a:p>
          <a:p>
            <a:pPr marL="342424" indent="-342424" defTabSz="609555">
              <a:buFont typeface="Wingdings" pitchFamily="2" charset="2"/>
              <a:buChar char="v"/>
              <a:defRPr/>
            </a:pPr>
            <a:r>
              <a:rPr lang="en-US" sz="1388">
                <a:solidFill>
                  <a:srgbClr val="0D274D"/>
                </a:solidFill>
                <a:latin typeface="CiscoSansTT ExtraLight"/>
                <a:ea typeface="ＭＳ Ｐゴシック" charset="0"/>
              </a:rPr>
              <a:t>It enables students to think about the right datapoints in an evolving landscape</a:t>
            </a:r>
          </a:p>
          <a:p>
            <a:pPr marL="170974" indent="-170974" defTabSz="457189">
              <a:spcAft>
                <a:spcPts val="800"/>
              </a:spcAft>
              <a:buFont typeface="Arial" pitchFamily="34" charset="0"/>
              <a:buChar char="•"/>
              <a:defRPr/>
            </a:pPr>
            <a:endParaRPr lang="en-US" sz="1400">
              <a:solidFill>
                <a:srgbClr val="FFFFFF"/>
              </a:solidFill>
              <a:latin typeface="CiscoSansT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415886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6725" y="1285875"/>
            <a:ext cx="8210550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4825" y="1062038"/>
            <a:ext cx="8134350" cy="473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0513" y="1100138"/>
            <a:ext cx="8562975" cy="465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525" y="1214438"/>
            <a:ext cx="7600950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2950" y="1357313"/>
            <a:ext cx="7658100" cy="414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2913" y="1495425"/>
            <a:ext cx="8258175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9138" y="1233488"/>
            <a:ext cx="7705725" cy="439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9113" y="1281113"/>
            <a:ext cx="8105775" cy="429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8" y="1604963"/>
            <a:ext cx="8772525" cy="364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0988" y="1281113"/>
            <a:ext cx="8582025" cy="429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1938" y="1352550"/>
            <a:ext cx="8620125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9100" y="1238250"/>
            <a:ext cx="8305800" cy="438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8150" y="1352550"/>
            <a:ext cx="8267700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828800"/>
            <a:ext cx="4933950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1025" y="1385888"/>
            <a:ext cx="7981950" cy="408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25" y="1295400"/>
            <a:ext cx="714375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1050" y="1404938"/>
            <a:ext cx="7581900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4350" y="1433513"/>
            <a:ext cx="8115300" cy="399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1475" y="1495425"/>
            <a:ext cx="8401050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6263" y="1376363"/>
            <a:ext cx="7991475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488" y="1595438"/>
            <a:ext cx="8201025" cy="366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3850" y="1633538"/>
            <a:ext cx="8496300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5788" y="1781175"/>
            <a:ext cx="7972425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7213" y="1652588"/>
            <a:ext cx="8029575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4863" y="1271588"/>
            <a:ext cx="7534275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9563" y="1390650"/>
            <a:ext cx="8524875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1038" y="1733550"/>
            <a:ext cx="7781925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2438" y="1438275"/>
            <a:ext cx="8239125" cy="398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8650" y="1495425"/>
            <a:ext cx="7886700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1950" y="1262063"/>
            <a:ext cx="8420100" cy="433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900" y="1428750"/>
            <a:ext cx="8458200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2450" y="1252538"/>
            <a:ext cx="8039100" cy="435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4363" y="1257300"/>
            <a:ext cx="7915275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0525" y="1238250"/>
            <a:ext cx="8362950" cy="438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130</Words>
  <Application>Microsoft Office PowerPoint</Application>
  <PresentationFormat>On-screen Show (4:3)</PresentationFormat>
  <Paragraphs>34</Paragraphs>
  <Slides>43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ＭＳ Ｐゴシック</vt:lpstr>
      <vt:lpstr>Arial</vt:lpstr>
      <vt:lpstr>Calibri</vt:lpstr>
      <vt:lpstr>CiscoSansTT</vt:lpstr>
      <vt:lpstr>CiscoSansTT ExtraLight</vt:lpstr>
      <vt:lpstr>CiscoSansTT Thin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CyberOps Associate Certification exam topics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Hseng Wee Ng</dc:creator>
  <cp:lastModifiedBy>wee</cp:lastModifiedBy>
  <cp:revision>6</cp:revision>
  <dcterms:created xsi:type="dcterms:W3CDTF">2017-09-17T02:46:27Z</dcterms:created>
  <dcterms:modified xsi:type="dcterms:W3CDTF">2021-06-26T21:04:15Z</dcterms:modified>
</cp:coreProperties>
</file>